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63" r:id="rId4"/>
    <p:sldId id="264" r:id="rId5"/>
    <p:sldId id="269" r:id="rId6"/>
    <p:sldId id="270" r:id="rId7"/>
    <p:sldId id="280" r:id="rId8"/>
    <p:sldId id="261" r:id="rId9"/>
    <p:sldId id="257" r:id="rId10"/>
    <p:sldId id="271" r:id="rId11"/>
    <p:sldId id="265" r:id="rId12"/>
    <p:sldId id="266" r:id="rId13"/>
    <p:sldId id="267" r:id="rId14"/>
    <p:sldId id="268" r:id="rId15"/>
    <p:sldId id="258" r:id="rId16"/>
    <p:sldId id="259" r:id="rId17"/>
    <p:sldId id="260" r:id="rId18"/>
    <p:sldId id="262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E6E-F76B-4498-970C-BC9225408FE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C60F-07AB-4FB4-97BE-0F938EEE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0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E6E-F76B-4498-970C-BC9225408FE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C60F-07AB-4FB4-97BE-0F938EEE1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82877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E6E-F76B-4498-970C-BC9225408FE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C60F-07AB-4FB4-97BE-0F938EEE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89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891CE6E-F76B-4498-970C-BC9225408FE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05C60F-07AB-4FB4-97BE-0F938EEE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4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E6E-F76B-4498-970C-BC9225408FE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C60F-07AB-4FB4-97BE-0F938EEE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4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91CE6E-F76B-4498-970C-BC9225408FE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05C60F-07AB-4FB4-97BE-0F938EEE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16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E6E-F76B-4498-970C-BC9225408FE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C60F-07AB-4FB4-97BE-0F938EEE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91CE6E-F76B-4498-970C-BC9225408FE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205C60F-07AB-4FB4-97BE-0F938EEE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38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E6E-F76B-4498-970C-BC9225408FE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C60F-07AB-4FB4-97BE-0F938EEE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E6E-F76B-4498-970C-BC9225408FE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C60F-07AB-4FB4-97BE-0F938EEE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6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E6E-F76B-4498-970C-BC9225408FE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C60F-07AB-4FB4-97BE-0F938EEE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6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91CE6E-F76B-4498-970C-BC9225408FE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C60F-07AB-4FB4-97BE-0F938EEE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91CE6E-F76B-4498-970C-BC9225408FE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05C60F-07AB-4FB4-97BE-0F938EEE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0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041" y="371856"/>
            <a:ext cx="4087368" cy="2392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1041" y="3143892"/>
            <a:ext cx="4087368" cy="157194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82000"/>
              </a:lnSpc>
            </a:pPr>
            <a:r>
              <a:rPr lang="ru" sz="2400" dirty="0">
                <a:solidFill>
                  <a:srgbClr val="7B00FF"/>
                </a:solidFill>
                <a:latin typeface="Arial"/>
              </a:rPr>
              <a:t>МОШЕННИЧЕСКИЕ МАНИПУЛЯЦИИ СОЗНАНИЕМ МОЛОДЁЖИ И МЕТОДЫ ПРОТИВОДЕЙСТВИЯ ИМ</a:t>
            </a:r>
            <a:endParaRPr lang="ru" sz="2400" cap="small" dirty="0">
              <a:solidFill>
                <a:srgbClr val="7B00FF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8833" y="4934748"/>
            <a:ext cx="6196584" cy="145892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82000"/>
              </a:lnSpc>
            </a:pPr>
            <a:r>
              <a:rPr lang="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ЧЕЛПАНОВ ВАДИМ БОРИСОВИЧ</a:t>
            </a:r>
          </a:p>
          <a:p>
            <a:pPr indent="0" algn="ctr">
              <a:lnSpc>
                <a:spcPct val="82000"/>
              </a:lnSpc>
            </a:pP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судебный эксперт-психолог и лингвист, кандидат психологических наук, доцент, магистр филологии по специальности "Психолингвистика и лингвокриминалистика", Директор Центра судебной экспертизы Международной Академии исследования лжи, действительный член ГЛЭДИС - Гильдии лингвистов-экспертов по документационным и информационным спорам РФ.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C3D167-A8B0-4253-A682-6D97B796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31" y="-6714"/>
            <a:ext cx="7178587" cy="30411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5B789-7A3E-40CB-8A82-69C8AE4C3A74}"/>
              </a:ext>
            </a:extLst>
          </p:cNvPr>
          <p:cNvSpPr txBox="1">
            <a:spLocks/>
          </p:cNvSpPr>
          <p:nvPr/>
        </p:nvSpPr>
        <p:spPr>
          <a:xfrm>
            <a:off x="636237" y="1924693"/>
            <a:ext cx="787076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Ассертивность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производное от англ. глагола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assert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утверждать, настаивать на своем.</a:t>
            </a:r>
          </a:p>
          <a:p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B5F04-6BDA-4EA3-91A9-AA5E236D22B0}"/>
              </a:ext>
            </a:extLst>
          </p:cNvPr>
          <p:cNvSpPr txBox="1"/>
          <p:nvPr/>
        </p:nvSpPr>
        <p:spPr>
          <a:xfrm>
            <a:off x="1458931" y="817401"/>
            <a:ext cx="607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Методы противодействия манипуляциям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59BFBDF-91ED-4595-A2E6-7002F6CC728E}"/>
              </a:ext>
            </a:extLst>
          </p:cNvPr>
          <p:cNvSpPr txBox="1">
            <a:spLocks/>
          </p:cNvSpPr>
          <p:nvPr/>
        </p:nvSpPr>
        <p:spPr>
          <a:xfrm>
            <a:off x="677334" y="1828800"/>
            <a:ext cx="8045426" cy="3133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endParaRPr lang="ru-RU" sz="2400" dirty="0">
              <a:solidFill>
                <a:sysClr val="windowText" lastClr="000000">
                  <a:lumMod val="75000"/>
                  <a:lumOff val="2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 умение человека действовать самостоятельно и автономно, адекватно социальной ситуации на основе самоуважения и позитивного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самооценивания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а также способность к самоутверждению своей позиции с уважением к личным границам и интересам окружающих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3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60F154-C4BB-4DA3-97A1-DD8DC8884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3" y="1756880"/>
            <a:ext cx="8198778" cy="45925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50AC0E-5D31-4848-B549-18E5B3932F4D}"/>
              </a:ext>
            </a:extLst>
          </p:cNvPr>
          <p:cNvSpPr txBox="1"/>
          <p:nvPr/>
        </p:nvSpPr>
        <p:spPr>
          <a:xfrm>
            <a:off x="698643" y="776170"/>
            <a:ext cx="7890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уверенности в себе поведение людей можно разделить на три категории:</a:t>
            </a:r>
          </a:p>
        </p:txBody>
      </p:sp>
    </p:spTree>
    <p:extLst>
      <p:ext uri="{BB962C8B-B14F-4D97-AF65-F5344CB8AC3E}">
        <p14:creationId xmlns:p14="http://schemas.microsoft.com/office/powerpoint/2010/main" val="172858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BB120-3A80-40B0-80AC-063ACA09EEDC}"/>
              </a:ext>
            </a:extLst>
          </p:cNvPr>
          <p:cNvSpPr txBox="1">
            <a:spLocks/>
          </p:cNvSpPr>
          <p:nvPr/>
        </p:nvSpPr>
        <p:spPr>
          <a:xfrm>
            <a:off x="318499" y="609599"/>
            <a:ext cx="8404261" cy="58117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ассертивного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самоутверждающего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поведения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Мануэля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Смита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Человек имеет право сам судить о своем поведении, мыслях, и эмоциях, и несет ответственность за последствия.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Существует мнение, что за свои действия человек ответственен перед другими людьми, и следовательно, он должен объяснять, обосновывать и оправдывать все, что делает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Человек имеет право сам решать, отвечать ли в какой мере за проблемы других людей.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Человек имеет право менять взгляды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Человек имеет право совершать ошибки и отвечать за них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Человек имеет право сказать «Я не знаю».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Человек имеет право не зависеть от доброй воли других людей.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Человек имеет право на нелогичные решения.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Человек имеет право сказать: «Я тебя не понимаю».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Человек имеет право сказать: «Меня это не волнует». </a:t>
            </a:r>
          </a:p>
          <a:p>
            <a:pPr lvl="0" algn="ctr"/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lvl="0" algn="ctr"/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550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FA583-D002-40FF-8896-AE6711BA5316}"/>
              </a:ext>
            </a:extLst>
          </p:cNvPr>
          <p:cNvSpPr txBox="1">
            <a:spLocks/>
          </p:cNvSpPr>
          <p:nvPr/>
        </p:nvSpPr>
        <p:spPr>
          <a:xfrm>
            <a:off x="677334" y="287676"/>
            <a:ext cx="7809120" cy="49315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уверенного поведения (по А. </a:t>
            </a:r>
            <a:r>
              <a:rPr lang="ru-RU" sz="2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Солтеру</a:t>
            </a:r>
            <a:r>
              <a:rPr lang="ru-RU" sz="2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DF4A7-31E9-4164-9DBD-7504DE71CE66}"/>
              </a:ext>
            </a:extLst>
          </p:cNvPr>
          <p:cNvSpPr txBox="1">
            <a:spLocks/>
          </p:cNvSpPr>
          <p:nvPr/>
        </p:nvSpPr>
        <p:spPr>
          <a:xfrm>
            <a:off x="677334" y="780322"/>
            <a:ext cx="7911862" cy="2936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Эмоциональность речи.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Экспрессивность речи.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противостоять и атаковать.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Использование местоимения «Я».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Принятие похвалы.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Импровизация как спонтанное выражение чувств,  потребностей, повседневных забот, отказ от предусмотрительности и планирования.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70835E-AA63-43EC-BA50-443D3CEB5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876" y="3637882"/>
            <a:ext cx="3260035" cy="28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DD4055-360A-48B7-BEC4-F492D92C79E6}"/>
              </a:ext>
            </a:extLst>
          </p:cNvPr>
          <p:cNvSpPr txBox="1"/>
          <p:nvPr/>
        </p:nvSpPr>
        <p:spPr>
          <a:xfrm>
            <a:off x="893851" y="1859339"/>
            <a:ext cx="773644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Кто…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…получит выгоду?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…пострадает?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…принимает ключевое решение?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…будет затронут больше всего?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…тоже размышлял об этом?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…может дать консультацию?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…входит в число участников?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…заслуживает признания? 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E3D22-9874-4BB8-AB67-0F4EDB4973DE}"/>
              </a:ext>
            </a:extLst>
          </p:cNvPr>
          <p:cNvSpPr txBox="1"/>
          <p:nvPr/>
        </p:nvSpPr>
        <p:spPr>
          <a:xfrm>
            <a:off x="1356187" y="750685"/>
            <a:ext cx="7089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которые Вы должны задать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при поступлении любой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138395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159CB4-2A4D-47B4-8803-51C3F7C67E69}"/>
              </a:ext>
            </a:extLst>
          </p:cNvPr>
          <p:cNvSpPr txBox="1"/>
          <p:nvPr/>
        </p:nvSpPr>
        <p:spPr>
          <a:xfrm>
            <a:off x="1099335" y="2138907"/>
            <a:ext cx="72227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 как…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…это допустимо/неприемлемо?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…это принесет пользу обществу?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…это вызовет проблемы?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…лучшее время действовать/бездействовать?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…будет виден результат?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…это сыграет роль в моей истории?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…ожидать изменений?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 …стоит попросить о помощи?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F910B-161C-4C9E-AB30-C31A5F61C4F4}"/>
              </a:ext>
            </a:extLst>
          </p:cNvPr>
          <p:cNvSpPr txBox="1"/>
          <p:nvPr/>
        </p:nvSpPr>
        <p:spPr>
          <a:xfrm>
            <a:off x="1356187" y="750685"/>
            <a:ext cx="7089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которые Вы должны задать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при поступлении любой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404808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B66CF-3A90-4A82-AA45-00DE8C670D4C}"/>
              </a:ext>
            </a:extLst>
          </p:cNvPr>
          <p:cNvSpPr txBox="1"/>
          <p:nvPr/>
        </p:nvSpPr>
        <p:spPr>
          <a:xfrm>
            <a:off x="390418" y="1686036"/>
            <a:ext cx="826042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-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методиками проверки информации;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когнитивные искажения;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попадаться на ошибки аргументации;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выходить из информационных пузырей;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встречные уточняющие вопросы, которые могут поставить мошенника в тупик, например: «Крым чей?»;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детализацию описываемых событий, например, Вам говорят: «Все кошки любят «Вискас», а Вы в ответ: «Для этого Вы проводили социологический опрос кошек, в том числе живущих на помойках?», или когда мошенники представляются Вам сотрудниками правоохранительных органов следует коротко сказать: «Вас самого скоро вызовут повесткой или арестуют».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EBBFC-AE14-4596-AE12-EB1B90872D44}"/>
              </a:ext>
            </a:extLst>
          </p:cNvPr>
          <p:cNvSpPr txBox="1"/>
          <p:nvPr/>
        </p:nvSpPr>
        <p:spPr>
          <a:xfrm>
            <a:off x="2404152" y="714525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критического мышления также необходимо: </a:t>
            </a:r>
          </a:p>
        </p:txBody>
      </p:sp>
    </p:spTree>
    <p:extLst>
      <p:ext uri="{BB962C8B-B14F-4D97-AF65-F5344CB8AC3E}">
        <p14:creationId xmlns:p14="http://schemas.microsoft.com/office/powerpoint/2010/main" val="326831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E3EA4E-4DB7-4542-8FB7-C99122D673DB}"/>
              </a:ext>
            </a:extLst>
          </p:cNvPr>
          <p:cNvSpPr txBox="1"/>
          <p:nvPr/>
        </p:nvSpPr>
        <p:spPr>
          <a:xfrm>
            <a:off x="2193533" y="60130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искажения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4582E-2338-4769-AC94-E52186D02D99}"/>
              </a:ext>
            </a:extLst>
          </p:cNvPr>
          <p:cNvSpPr txBox="1"/>
          <p:nvPr/>
        </p:nvSpPr>
        <p:spPr>
          <a:xfrm>
            <a:off x="400692" y="1169411"/>
            <a:ext cx="834261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искажения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подсознательные шаблоны мышления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аргументативные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ошибки нашей «внутренней речи», в основе которых лежат ошибочные рассуждения. Такие рассуждения мешают нам принимать взвешенные рациональные решения. Например, под влиянием когнитивного искажения мы можем выбрать новый смартфон, опираясь на свои воспоминания о презентации и рекламном ролике, а не объективные технические характеристики.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эмоциям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вспоминать факты и события, испытывая определенные эмоции.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паттерны вызывают разные значимые ассоциации, связанные с предыдущим опытом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Недооценка бездействия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недооценивать последствия бездействия, сравнивая его с результатом действия. Выбирая между действием и бездействием с аналогичными последствиями, люди чаще выбирают бездействие.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иллюзии правды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доверять сообщению после его многократного повторения. Людям проще воспринимать знакомую информацию, чем анализировать новую.</a:t>
            </a:r>
          </a:p>
        </p:txBody>
      </p:sp>
    </p:spTree>
    <p:extLst>
      <p:ext uri="{BB962C8B-B14F-4D97-AF65-F5344CB8AC3E}">
        <p14:creationId xmlns:p14="http://schemas.microsoft.com/office/powerpoint/2010/main" val="428338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200" y="340407"/>
            <a:ext cx="87374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/>
              <a:t>Приёмы противодействия манипулятору:</a:t>
            </a:r>
          </a:p>
          <a:p>
            <a:pPr algn="ctr"/>
            <a:endParaRPr lang="ru-RU" sz="2400" b="1" u="sng" dirty="0"/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1. Прерывание контакта: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отойти от манипулятора подальше, выйти из комнаты, присоединиться к другой компании, избегать встреч, не брать трубку телефона и т. 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00" y="2154471"/>
            <a:ext cx="8737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Удаление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манипулятора: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супругом-манипулятором развестись, с манипулирующими родителями разъехаться.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2622" y="2860540"/>
            <a:ext cx="87374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 Блокировка: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делать вид, что совершенно не понимаете, о чём идет речь, или забываете о просьбах (смысловой барьер). Можно укрыться за преградами социальной ситуации («мне нельзя болтать, я на работе», «не могу этого сделать, это не входит в мои обязанности и планы»).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2622" y="4799532"/>
            <a:ext cx="8657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«Замирание»: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прекратить предоставлять манипулятору информацию о себе либо предоставлять не соответствующую действительности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541586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40" y="2103367"/>
            <a:ext cx="8064896" cy="1872208"/>
          </a:xfrm>
        </p:spPr>
        <p:txBody>
          <a:bodyPr>
            <a:noAutofit/>
          </a:bodyPr>
          <a:lstStyle/>
          <a:p>
            <a:pPr algn="ctr"/>
            <a:r>
              <a:rPr lang="ru-RU" sz="6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br>
              <a:rPr lang="ru-RU" sz="6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6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34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1CB168-3C26-49FF-B4BB-CB7C584692E7}"/>
              </a:ext>
            </a:extLst>
          </p:cNvPr>
          <p:cNvSpPr txBox="1"/>
          <p:nvPr/>
        </p:nvSpPr>
        <p:spPr>
          <a:xfrm>
            <a:off x="590764" y="104207"/>
            <a:ext cx="796247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«Уголовный кодекс Российской Федерации»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13.06.1996 N 63-ФЗ (ред. от 06.04.2024)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159. Мошенничество</a:t>
            </a:r>
          </a:p>
          <a:p>
            <a:pPr marL="457200" indent="-4572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Мошенничество, то есть хищение чужого имущества или приобретение права на чужое имущество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обмана или злоупотребления доверием.</a:t>
            </a:r>
          </a:p>
          <a:p>
            <a:pPr marL="457200" indent="-4572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Мошенничество, совершенное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лиц по предварительному сговору,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равно с причинением значительного ущерба гражданину.</a:t>
            </a:r>
          </a:p>
          <a:p>
            <a:pPr marL="457200" indent="-4572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Мошенничество, совершенное лицом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 использованием своего служебного положения,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   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равно в крупном размере.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 Мошенничество, совершенное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организованной 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группой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в особо крупном размере или повлекшее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лишение права гражданина на жилое помещение.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  Мошенничество, сопряженное с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преднамеренным     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неисполнением договорных обязательств в сфере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предпринимательства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это деяние повлекло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причинение значительного ущерба.</a:t>
            </a:r>
          </a:p>
          <a:p>
            <a:pPr marL="457200" indent="-457200">
              <a:buAutoNum type="arabicPeriod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37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B786F1-9484-4DF1-B14E-6E45D6BB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3" y="339048"/>
            <a:ext cx="8425402" cy="8527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68CC0E-7625-4546-97D3-EB242EE51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85" y="970908"/>
            <a:ext cx="8474174" cy="13473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9D2EC0-9491-484F-956F-0BEA6E7FA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774" y="2106202"/>
            <a:ext cx="6060451" cy="63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21088"/>
            <a:ext cx="8244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Манипуляция – это скрытое воздействие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человека, при котором навязанные извне представления искажают его собственные желания. В результате манипуляции интересы «объекта» оказываются ущемлены.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https://i.work.ua/article/120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7286676" cy="3822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888" y="28873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Какое управление людьми является манипуляцией? </a:t>
            </a:r>
          </a:p>
        </p:txBody>
      </p:sp>
      <p:pic>
        <p:nvPicPr>
          <p:cNvPr id="2050" name="Picture 2" descr="https://wmpics.pics/dl-XS9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299429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1857364"/>
            <a:ext cx="52112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Манипуляторы обводят своих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жертв вокруг пальца.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5247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Они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заставляют своих жертв поверить в то, что все делается ради них.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5720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Выигрывают только манипуляторы (получают выгоду), а остальные остаются в проигрыше.</a:t>
            </a:r>
          </a:p>
        </p:txBody>
      </p:sp>
    </p:spTree>
    <p:extLst>
      <p:ext uri="{BB962C8B-B14F-4D97-AF65-F5344CB8AC3E}">
        <p14:creationId xmlns:p14="http://schemas.microsoft.com/office/powerpoint/2010/main" val="270810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7239000" cy="1143000"/>
          </a:xfrm>
        </p:spPr>
        <p:txBody>
          <a:bodyPr/>
          <a:lstStyle/>
          <a:p>
            <a:r>
              <a:rPr lang="ru-RU" dirty="0"/>
              <a:t>вербовка</a:t>
            </a:r>
          </a:p>
        </p:txBody>
      </p:sp>
      <p:pic>
        <p:nvPicPr>
          <p:cNvPr id="2050" name="Picture 2" descr="https://pp.userapi.com/c852136/v852136570/dc682/HF84AHw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-1"/>
            <a:ext cx="6062642" cy="68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нак запрета 3"/>
          <p:cNvSpPr/>
          <p:nvPr/>
        </p:nvSpPr>
        <p:spPr>
          <a:xfrm>
            <a:off x="395536" y="3440934"/>
            <a:ext cx="2160241" cy="229232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1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5D6B9F-DC89-41DF-889C-03FE48EFA147}"/>
              </a:ext>
            </a:extLst>
          </p:cNvPr>
          <p:cNvSpPr txBox="1"/>
          <p:nvPr/>
        </p:nvSpPr>
        <p:spPr>
          <a:xfrm>
            <a:off x="287676" y="612844"/>
            <a:ext cx="86611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мошеннических манипуляций сознанием молодёжи: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Пробелы в воспитании и образовании.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критического мышления.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Недостаточность абстрактно-логического мышления.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 итоге - пиксельное мышление и отсутствие на этом фоне продуктивных механизмов психологической защиты.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Недостаточность эмоционально-волевой сферы.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Психомоторная возбудимость (спонтанность и необдуманная быстрота принятия решений).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Психомоторная заторможенность.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Расторможенность потребностей.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Психический инфантилизм (детскость сознания).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Неуверенность в себе и неадекватная самооценка.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Критически возрастающая разница между паспортным и биологическим возрастом молодых людей.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Повышенная внушаемость и ведомость как следствие всех предыдущих индивидуальных особенностей.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85451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06753D-41C2-43FF-A570-8A399A2CDDA0}"/>
              </a:ext>
            </a:extLst>
          </p:cNvPr>
          <p:cNvSpPr txBox="1"/>
          <p:nvPr/>
        </p:nvSpPr>
        <p:spPr>
          <a:xfrm>
            <a:off x="914400" y="1733682"/>
            <a:ext cx="75001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критического мышления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—способности сомневаться во входящей информации и своих убеждениях, мыслить ясно и рационально, искать логическую связь между фактами и формулировать сильные аргументы.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Основа критического мышления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умение рассуждать. Люди, мыслящие критически,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задают вопросы, ставят под сомнение идеи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 высказывания, а не принимают их за истину.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09A76-D74A-4474-8B0F-001D4058E39C}"/>
              </a:ext>
            </a:extLst>
          </p:cNvPr>
          <p:cNvSpPr txBox="1"/>
          <p:nvPr/>
        </p:nvSpPr>
        <p:spPr>
          <a:xfrm>
            <a:off x="1037690" y="942923"/>
            <a:ext cx="719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противодействия манипуляциям </a:t>
            </a:r>
          </a:p>
        </p:txBody>
      </p:sp>
    </p:spTree>
    <p:extLst>
      <p:ext uri="{BB962C8B-B14F-4D97-AF65-F5344CB8AC3E}">
        <p14:creationId xmlns:p14="http://schemas.microsoft.com/office/powerpoint/2010/main" val="305981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7747D-4307-442F-B055-A7977D908B93}"/>
              </a:ext>
            </a:extLst>
          </p:cNvPr>
          <p:cNvSpPr txBox="1"/>
          <p:nvPr/>
        </p:nvSpPr>
        <p:spPr>
          <a:xfrm>
            <a:off x="472611" y="1279066"/>
            <a:ext cx="804466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b="1" dirty="0"/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Психологическая защита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это специальные приемы и действия, предпринимаемые человеком для того, чтобы сохранить положительное представление о себе, нормальное самочувствие тогда, когда ему приписывают отрицательные качества личности, аморальные мысли, поступки или неблагородные чувства. 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(Энциклопедический словарь по психологии и педагогике, 2013)</a:t>
            </a:r>
          </a:p>
          <a:p>
            <a:pPr algn="ctr"/>
            <a:br>
              <a:rPr lang="ru-RU" sz="2800" dirty="0"/>
            </a:b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1F035-B3AF-41E2-8109-CD67EC28BA2F}"/>
              </a:ext>
            </a:extLst>
          </p:cNvPr>
          <p:cNvSpPr txBox="1"/>
          <p:nvPr/>
        </p:nvSpPr>
        <p:spPr>
          <a:xfrm>
            <a:off x="791110" y="802012"/>
            <a:ext cx="7726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Методы противодействия манипуляциям </a:t>
            </a:r>
          </a:p>
        </p:txBody>
      </p:sp>
    </p:spTree>
    <p:extLst>
      <p:ext uri="{BB962C8B-B14F-4D97-AF65-F5344CB8AC3E}">
        <p14:creationId xmlns:p14="http://schemas.microsoft.com/office/powerpoint/2010/main" val="16862507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1275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Wingdings 2</vt:lpstr>
      <vt:lpstr>Wingdings 3</vt:lpstr>
      <vt:lpstr>Office Theme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Какое управление людьми является манипуляцией? </vt:lpstr>
      <vt:lpstr>вербовка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Вадим</cp:lastModifiedBy>
  <cp:revision>6</cp:revision>
  <dcterms:modified xsi:type="dcterms:W3CDTF">2024-05-14T15:36:07Z</dcterms:modified>
</cp:coreProperties>
</file>